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3"/>
  </p:notesMasterIdLst>
  <p:sldIdLst>
    <p:sldId id="258" r:id="rId2"/>
    <p:sldId id="264" r:id="rId3"/>
    <p:sldId id="272" r:id="rId4"/>
    <p:sldId id="273" r:id="rId5"/>
    <p:sldId id="276" r:id="rId6"/>
    <p:sldId id="275" r:id="rId7"/>
    <p:sldId id="277" r:id="rId8"/>
    <p:sldId id="278" r:id="rId9"/>
    <p:sldId id="279" r:id="rId10"/>
    <p:sldId id="280" r:id="rId11"/>
    <p:sldId id="274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B405ECF4-6075-4EDA-8750-8C65DAE9781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0A667C7-9F73-4BBA-9DAE-88CC465B3D5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4598077-F8A2-4CD0-8121-4AC03AB6F64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ABCB3BC-25D8-4F0A-87E7-B74A9AF1529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3A978A7-E86B-4040-8351-B11AF390D4C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ヒラギノ角ゴ Pro W3" charset="0"/>
                <a:cs typeface="Arial Unicode MS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69A9B3D-99D3-4A7F-B6D0-03887FF89F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3EC2DE2-2D34-44A1-B510-B60EB297ABDD}" type="slidenum">
              <a:rPr lang="fr-CA" altLang="en-US"/>
              <a:pPr/>
              <a:t>‹#›</a:t>
            </a:fld>
            <a:endParaRPr lang="fr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ヒラギノ角ゴ Pro W3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ヒラギノ角ゴ Pro W3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ヒラギノ角ゴ Pro W3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ヒラギノ角ゴ Pro W3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3844C4-22C3-45EE-B0B7-882D5E44C2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0DB5009-4968-460F-81B3-B4B9938C4A3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BC139-73AC-4BA6-9644-D588896F343C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48954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53A60B-B7D9-4D8D-8571-FC460B0A12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635780E-9DFD-4D5F-8D36-BE8FB256672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918B4-EF3A-4FEB-BE1E-AD4BAB19A344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35174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1663"/>
            <a:ext cx="1970088" cy="5573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1663"/>
            <a:ext cx="5762625" cy="5573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F3D5DE-ADDC-431A-9E5F-4BBD055C3A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D3B1225-3110-4549-A974-65BA96EEBC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2B6B9-A1CF-4750-9F52-CC716B9A5ECB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33534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9921DB-61A3-4A5F-B3EA-291D77F480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3A1B0E8-3327-44D9-8DF3-0D1AFCB6A08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CD594-307D-42EB-8F92-4776E127B6BF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4606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8130C8-F770-49F4-B029-042FA41694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1C4B168-EE77-4EF5-B726-28B148E0AAD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9C39B-0A66-48EB-923E-F9AF9A547D87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29873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556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25625"/>
            <a:ext cx="38671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21F720-DAD4-4E5C-9B7C-96B1E5DB05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CB1622C-22FD-4061-AFAB-F7D97AE721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0E5C1-B115-4F83-A653-E58B4A453DB3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9511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1B1002-53C0-4AFF-87AE-609B7A2080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0DDDCE-14A9-4DA3-B06C-A08C9AF11A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FC742-5445-4FE6-A70B-61611E3A0A3C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22038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F1CF3DE-876D-4D96-978F-404329E96B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A418D91-7925-4F3C-9EBA-50C335CE74C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8D8BD-BBA9-4308-8572-C07BEEA27395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92075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8E3AA82-74B2-40DA-AEA7-3CDA705C50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C59C284-D8E7-4EDA-B7BE-0AFE3B08656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BE1DD-AFAB-487B-8789-F7879DCA1CCA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41357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B0C4B-61A6-465E-8095-6CA1E555B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FBE6015-4CA6-428B-B11E-719D15D6406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8B85A-041A-47EC-9A03-9B03925D19F5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00597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5C4ED9-89E9-4A13-9AB3-6B4F89BFC1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F966EC8-773C-4D0D-81DF-25BD7D7B357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61610-A8A3-4054-8CC4-9446B6EE8AB8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69272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>
            <a:extLst>
              <a:ext uri="{FF2B5EF4-FFF2-40B4-BE49-F238E27FC236}">
                <a16:creationId xmlns:a16="http://schemas.microsoft.com/office/drawing/2014/main" id="{9372FB8C-2E2E-45E8-AA36-EB5AB9E72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AutoShape 2">
            <a:extLst>
              <a:ext uri="{FF2B5EF4-FFF2-40B4-BE49-F238E27FC236}">
                <a16:creationId xmlns:a16="http://schemas.microsoft.com/office/drawing/2014/main" id="{F91877A5-A35F-46BC-BDFB-241941D12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264275"/>
            <a:ext cx="8229600" cy="4572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360" tIns="44280" rIns="90360" bIns="44280" anchor="ctr"/>
          <a:lstStyle/>
          <a:p>
            <a:pPr algn="ctr"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fr-CA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2020 CIGRE Canada </a:t>
            </a:r>
            <a:r>
              <a:rPr lang="fr-CA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Conference</a:t>
            </a:r>
            <a:r>
              <a:rPr lang="fr-CA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, Toronto ON, </a:t>
            </a:r>
            <a:r>
              <a:rPr lang="fr-CA" dirty="0" err="1">
                <a:solidFill>
                  <a:srgbClr val="000000"/>
                </a:solidFill>
                <a:latin typeface="Arial" charset="0"/>
                <a:ea typeface="ヒラギノ角ゴ Pro W3" charset="0"/>
              </a:rPr>
              <a:t>October</a:t>
            </a:r>
            <a:r>
              <a:rPr lang="fr-CA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 19-22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8382357C-0719-4655-8A29-86E0BBBA0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006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592EA3FB-571D-4479-A286-EB4C6EEA3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601663"/>
            <a:ext cx="78851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formatModifiez le style du titre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3CEDCA7-0D2F-44AE-BC95-C9C4F9287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51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0"/>
            <a:r>
              <a:rPr lang="en-GB" altLang="en-US"/>
              <a:t>Ninth Outline Level Modifiez les styles du texte du masque</a:t>
            </a:r>
          </a:p>
          <a:p>
            <a:pPr lvl="1"/>
            <a:r>
              <a:rPr lang="en-GB" altLang="en-US"/>
              <a:t> Deuxième niveau</a:t>
            </a:r>
          </a:p>
          <a:p>
            <a:pPr lvl="2"/>
            <a:r>
              <a:rPr lang="en-GB" altLang="en-US"/>
              <a:t>Troisième niveau</a:t>
            </a:r>
          </a:p>
          <a:p>
            <a:pPr lvl="3"/>
            <a:r>
              <a:rPr lang="en-GB" altLang="en-US"/>
              <a:t>Quatrième niveau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410DFDB-8C68-486F-92DB-184C2A4F8F9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</a:tabLst>
              <a:defRPr dirty="0" smtClean="0">
                <a:solidFill>
                  <a:srgbClr val="000000"/>
                </a:solidFill>
                <a:latin typeface="+mn-lt"/>
                <a:ea typeface="ヒラギノ角ゴ Pro W3" charset="0"/>
              </a:defRPr>
            </a:lvl1pPr>
          </a:lstStyle>
          <a:p>
            <a:pPr>
              <a:defRPr/>
            </a:pPr>
            <a:r>
              <a:rPr lang="fr-CA"/>
              <a:t>20-6-3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107B47C-DE3E-42EB-99FD-75D03A18CB3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4738CDD2-73DD-4265-82DB-C1509AFCC39D}" type="slidenum">
              <a:rPr lang="fr-CA" altLang="en-US"/>
              <a:pPr/>
              <a:t>‹#›</a:t>
            </a:fld>
            <a:endParaRPr lang="fr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2pPr>
      <a:lvl3pPr algn="l" defTabSz="449263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3pPr>
      <a:lvl4pPr algn="l" defTabSz="449263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4pPr>
      <a:lvl5pPr algn="l" defTabSz="449263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5pPr>
      <a:lvl6pPr marL="2514600" indent="-228600" algn="l" defTabSz="449263" rtl="0" fontAlgn="base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6pPr>
      <a:lvl7pPr marL="2971800" indent="-228600" algn="l" defTabSz="449263" rtl="0" fontAlgn="base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7pPr>
      <a:lvl8pPr marL="3429000" indent="-228600" algn="l" defTabSz="449263" rtl="0" fontAlgn="base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8pPr>
      <a:lvl9pPr marL="3886200" indent="-228600" algn="l" defTabSz="449263" rtl="0" fontAlgn="base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角ゴ Pro W3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7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7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7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7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FFAC-D107-4472-8405-5497BA61A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000" b="1" dirty="0"/>
              <a:t>Energy Storage as a Solution for Increasing Feeder Hosting Capacity:</a:t>
            </a:r>
            <a:br>
              <a:rPr lang="en-US" sz="3000" b="1" dirty="0"/>
            </a:br>
            <a:r>
              <a:rPr lang="en-US" sz="3000" b="1" dirty="0"/>
              <a:t>Concepts and Analysis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6E79A-A063-4D99-A3B9-E112A68CF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724" y="3861048"/>
            <a:ext cx="7772400" cy="1752600"/>
          </a:xfrm>
        </p:spPr>
        <p:txBody>
          <a:bodyPr/>
          <a:lstStyle/>
          <a:p>
            <a:r>
              <a:rPr lang="en-US" b="1" dirty="0"/>
              <a:t>Gaurav SINGH, Jouni PEPPANEN,  Arindam MAITRA </a:t>
            </a:r>
            <a:endParaRPr lang="en-US" dirty="0"/>
          </a:p>
          <a:p>
            <a:r>
              <a:rPr lang="en-US" b="1" dirty="0"/>
              <a:t>EPRI, USA</a:t>
            </a:r>
            <a:endParaRPr lang="en-US" dirty="0"/>
          </a:p>
          <a:p>
            <a:r>
              <a:rPr lang="en-US" b="1" dirty="0"/>
              <a:t>Jigar PATEL </a:t>
            </a:r>
            <a:endParaRPr lang="en-US" dirty="0"/>
          </a:p>
          <a:p>
            <a:r>
              <a:rPr lang="en-US" b="1" dirty="0"/>
              <a:t>	Hydro One Limited, Canada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83C4E-C456-4B76-BAC9-D49EDB585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20-6-3</a:t>
            </a:r>
          </a:p>
        </p:txBody>
      </p:sp>
    </p:spTree>
    <p:extLst>
      <p:ext uri="{BB962C8B-B14F-4D97-AF65-F5344CB8AC3E}">
        <p14:creationId xmlns:p14="http://schemas.microsoft.com/office/powerpoint/2010/main" val="10575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Accuracy of the Linear Approximation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2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Figure below illustrates the advantage of the linear approximation by showing the ES MW and MWh requirements with respect to the current clipping limit and DER growth (%/100 of the existing DER)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Leveraging the linear approximation, this plot requires running only a handful of </a:t>
            </a:r>
            <a:r>
              <a:rPr lang="en-US" sz="2000" dirty="0" err="1"/>
              <a:t>powerflows</a:t>
            </a:r>
            <a:r>
              <a:rPr lang="en-US" sz="2000" dirty="0"/>
              <a:t>, which takes just seconds to run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Creating this plot with QSTS simulations would take hours to perform</a:t>
            </a:r>
          </a:p>
          <a:p>
            <a:pPr marL="0" indent="0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0BD777-4903-4670-897C-7EF052C80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97" y="3535469"/>
            <a:ext cx="7799617" cy="267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2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Key Take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3" cy="4762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Selecting hosting capacity scenarios with a high penetration of existing DER can be challenging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paper shows an approach to leverage the EPRI DRIVE© tool to analyze the feeder hosting capacity, the factors limiting the hosting capacity, and to identify storage operational requirements to increase hosting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important to carefully consider the hosting capacity limits and the most cost-effective options to mitigate the constraints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approach to identify energy storage power and energy capacity requirements leveraging linear approximations was shown.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linearization must also be performed with respect to the load </a:t>
            </a:r>
            <a:r>
              <a:rPr lang="en-US" sz="1600" i="1" dirty="0"/>
              <a:t>and DER</a:t>
            </a:r>
            <a:r>
              <a:rPr lang="en-US" sz="1600" dirty="0"/>
              <a:t> on the feeder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linearization becomes more complex when the feeder has multiple types of DER that are considered separately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While the accuracy of the linearized approach depends on several factors, the linearization can be an effective tool to evaluate many </a:t>
            </a:r>
            <a:r>
              <a:rPr lang="en-US" sz="1600"/>
              <a:t>storage scenarios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</p:spTree>
    <p:extLst>
      <p:ext uri="{BB962C8B-B14F-4D97-AF65-F5344CB8AC3E}">
        <p14:creationId xmlns:p14="http://schemas.microsoft.com/office/powerpoint/2010/main" val="378936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3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work presented here was funded and supported by Hydro 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Thanks to the distribution team at Hydro One!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</p:spTree>
    <p:extLst>
      <p:ext uri="{BB962C8B-B14F-4D97-AF65-F5344CB8AC3E}">
        <p14:creationId xmlns:p14="http://schemas.microsoft.com/office/powerpoint/2010/main" val="46693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3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There is a growing interest to consider energy storage (ES) as a non-wires alternative (NWA) to increase distribution capacity to serve load or host DER, increase distribution reliability and resiliency,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Integrating ES as an NWA will require additional considerations and analytics within the distribution planning process that can be complex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This paper presents methods to consider ES as an NWA to increase DER hosting capacity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</p:spTree>
    <p:extLst>
      <p:ext uri="{BB962C8B-B14F-4D97-AF65-F5344CB8AC3E}">
        <p14:creationId xmlns:p14="http://schemas.microsoft.com/office/powerpoint/2010/main" val="386563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2DE7FF-C184-48E2-9BE5-C5FDFB1B38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12776"/>
                <a:ext cx="7975798" cy="4762599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Identifying ES operational requirements is a key step in considering ES as an NWA. This can be accomplished by performing quasi-static time-series load flow (QSTS) simulations whereby ES control is modeled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However, considering various ES locations and other scenarios can involve performing numerous QSTS simulations, which can become cumbersome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this paper, ES is controlled to limit the current of monitored feeder elements due to high reverse power flow caused by DER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This paper presents a linear power flow approximation to allow quick screening of multiple ES sites, control logics, and other scenarios: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0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the current of the monitored element,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is the feeder net load,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𝑑𝑆</m:t>
                        </m:r>
                      </m:den>
                    </m:f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are the approximation coefficients solved, e.g., with ordinary least squares linear estimation for selected load flow scenarios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2DE7FF-C184-48E2-9BE5-C5FDFB1B38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12776"/>
                <a:ext cx="7975798" cy="4762599"/>
              </a:xfrm>
              <a:blipFill>
                <a:blip r:embed="rId2"/>
                <a:stretch>
                  <a:fillRect l="-688" t="-2177" r="-229" b="-1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</p:spTree>
    <p:extLst>
      <p:ext uri="{BB962C8B-B14F-4D97-AF65-F5344CB8AC3E}">
        <p14:creationId xmlns:p14="http://schemas.microsoft.com/office/powerpoint/2010/main" val="27890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Case Study Distribution Feeder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5167486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 27.6 kV distribution feeder that is supplied by a 115/27.6 kV transmission substation feeding two 27.6/8.32 kV distribution substations and other loads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Peak load ~11.2 MW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18 MW wind plant and ~2 MW of distributed PV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Frequent very high reverse power flows towards the feeder head caused by the wind and PV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/>
              <a:t>At high DER penetration, accurate distribution modeling can be challenging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7D870-397B-4CFB-8B30-DA9CF97D3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095" y="1412776"/>
            <a:ext cx="3502905" cy="466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6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Baseline Hosting Capacity Analysis -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2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Objectives: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Identify hosting capacity constraints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Get an indication of the storage operational requirements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Obtain an idea of possible/required storage locations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Performed with EPRI’s DRIVE tool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Careful selection of hosting capacity scenarios important at high penetration of existing 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A930DD-5D1A-4198-B0A8-467545944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861048"/>
            <a:ext cx="7832255" cy="217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Baseline Hosting Capacity Analysis -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2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To illustrate the proposed methods, a sensitivity hosting capacity analysis was performed assuming a 400 A line ampacity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This resulted in the hosting capacity to be mainly limited by thermal overloads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5F843-5C69-498B-9334-0D1E2A524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72" y="3099249"/>
            <a:ext cx="7668344" cy="307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5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Increasing Feeder Hosting capacity with 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2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ES is unlikely economically attractive for increasing DER hosting capacity limited by voltage constraints (smart inverter functions and conventional regulation equipment likely more economic)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Increasing DER hosting capacity limited by thermal overloads is likely a more economically attractive ES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linear approximation allows to quickly screen many scenarios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Figure illustrates the ES MW and MWh requirements with respect to the current clipping limit. Power (energy) requirements grow linearly (exponentially) with the limit.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33A57F-212D-40C2-929E-078E7C5F4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5" y="4149080"/>
            <a:ext cx="9144000" cy="207217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D6520E-86BE-4E22-B6DE-996105345D48}"/>
              </a:ext>
            </a:extLst>
          </p:cNvPr>
          <p:cNvCxnSpPr>
            <a:cxnSpLocks/>
          </p:cNvCxnSpPr>
          <p:nvPr/>
        </p:nvCxnSpPr>
        <p:spPr bwMode="auto">
          <a:xfrm flipV="1">
            <a:off x="2411760" y="5335559"/>
            <a:ext cx="0" cy="47338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AA2A63-D68A-4E5B-ADBF-DF9C1855ED7A}"/>
              </a:ext>
            </a:extLst>
          </p:cNvPr>
          <p:cNvCxnSpPr>
            <a:cxnSpLocks/>
          </p:cNvCxnSpPr>
          <p:nvPr/>
        </p:nvCxnSpPr>
        <p:spPr bwMode="auto">
          <a:xfrm flipH="1">
            <a:off x="395536" y="5335559"/>
            <a:ext cx="2016224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785007-ED03-4732-99E9-0CDAC810B846}"/>
              </a:ext>
            </a:extLst>
          </p:cNvPr>
          <p:cNvCxnSpPr>
            <a:cxnSpLocks/>
          </p:cNvCxnSpPr>
          <p:nvPr/>
        </p:nvCxnSpPr>
        <p:spPr bwMode="auto">
          <a:xfrm flipV="1">
            <a:off x="7020272" y="5736940"/>
            <a:ext cx="0" cy="7200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548967B-4AC7-46B9-A481-B8F141F58311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4048" y="5736940"/>
            <a:ext cx="2016224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37A2881-E91C-41DB-B03B-EBAB0026552C}"/>
              </a:ext>
            </a:extLst>
          </p:cNvPr>
          <p:cNvSpPr txBox="1"/>
          <p:nvPr/>
        </p:nvSpPr>
        <p:spPr>
          <a:xfrm>
            <a:off x="2411760" y="4872844"/>
            <a:ext cx="1656184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A 350 A limit would require a 2 MW 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77DF1-CBFE-4B8A-A5D0-F551C659E5EA}"/>
              </a:ext>
            </a:extLst>
          </p:cNvPr>
          <p:cNvSpPr txBox="1"/>
          <p:nvPr/>
        </p:nvSpPr>
        <p:spPr>
          <a:xfrm>
            <a:off x="6991908" y="5238370"/>
            <a:ext cx="1656184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A 350 A limit would require a 2 MW ES</a:t>
            </a:r>
          </a:p>
        </p:txBody>
      </p:sp>
    </p:spTree>
    <p:extLst>
      <p:ext uri="{BB962C8B-B14F-4D97-AF65-F5344CB8AC3E}">
        <p14:creationId xmlns:p14="http://schemas.microsoft.com/office/powerpoint/2010/main" val="236550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6BD4-7772-4583-8417-7AFC5CB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719"/>
            <a:ext cx="7885113" cy="504057"/>
          </a:xfrm>
        </p:spPr>
        <p:txBody>
          <a:bodyPr/>
          <a:lstStyle/>
          <a:p>
            <a:r>
              <a:rPr lang="en-US" sz="3200" dirty="0"/>
              <a:t>Accuracy of the Linear Approximation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E7FF-C184-48E2-9BE5-C5FDFB1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5112" cy="4762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At high DER penetration, the linear approximation depends both on the feeder load and DER generation (more complex)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Linear approximation remains sufficiently accurate for screening purposes (max current error ~10 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0E0E-79D3-42FA-9387-750476D6EA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20-6-3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52D6AD-A0EB-48C0-87E0-9215652D8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462" y="2636912"/>
            <a:ext cx="5519075" cy="35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4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ヒラギノ角ゴ Pro W3"/>
        <a:cs typeface="Arial Unicode MS"/>
      </a:majorFont>
      <a:minorFont>
        <a:latin typeface="Calibri"/>
        <a:ea typeface="ヒラギノ角ゴ Pro W3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ヒラギノ角ゴ Pro W3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ヒラギノ角ゴ Pro W3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69F264558E14F9D929198AB4F9D9B" ma:contentTypeVersion="0" ma:contentTypeDescription="Create a new document." ma:contentTypeScope="" ma:versionID="92558910ac3d5e62989bdecabd336662">
  <xsd:schema xmlns:xsd="http://www.w3.org/2001/XMLSchema" xmlns:xs="http://www.w3.org/2001/XMLSchema" xmlns:p="http://schemas.microsoft.com/office/2006/metadata/properties" xmlns:ns2="f2040332-fc44-4e14-8344-c2c13f2dd5fc" targetNamespace="http://schemas.microsoft.com/office/2006/metadata/properties" ma:root="true" ma:fieldsID="76796aea98949c8147311b0aae59cf2b" ns2:_="">
    <xsd:import namespace="f2040332-fc44-4e14-8344-c2c13f2dd5fc"/>
    <xsd:element name="properties">
      <xsd:complexType>
        <xsd:sequence>
          <xsd:element name="documentManagement">
            <xsd:complexType>
              <xsd:all>
                <xsd:element ref="ns2:Hydro_x0020_One_x0020_Data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40332-fc44-4e14-8344-c2c13f2dd5fc" elementFormDefault="qualified">
    <xsd:import namespace="http://schemas.microsoft.com/office/2006/documentManagement/types"/>
    <xsd:import namespace="http://schemas.microsoft.com/office/infopath/2007/PartnerControls"/>
    <xsd:element name="Hydro_x0020_One_x0020_Data_x0020_Classification" ma:index="8" ma:displayName="Hydro One Data Classification" ma:default="Internal Use" ma:format="RadioButtons" ma:hidden="true" ma:internalName="Hydro_x0020_One_x0020_Data_x0020_Classification" ma:readOnly="false">
      <xsd:simpleType>
        <xsd:restriction base="dms:Choice">
          <xsd:enumeration value="Secret"/>
          <xsd:enumeration value="Confidential"/>
          <xsd:enumeration value="Internal Use"/>
          <xsd:enumeration value="Publi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ydro_x0020_One_x0020_Data_x0020_Classification xmlns="f2040332-fc44-4e14-8344-c2c13f2dd5fc">Internal Use</Hydro_x0020_One_x0020_Data_x0020_Classification>
  </documentManagement>
</p:properties>
</file>

<file path=customXml/itemProps1.xml><?xml version="1.0" encoding="utf-8"?>
<ds:datastoreItem xmlns:ds="http://schemas.openxmlformats.org/officeDocument/2006/customXml" ds:itemID="{04739F0D-CF12-4F25-A63D-B59D46AC7A81}"/>
</file>

<file path=customXml/itemProps2.xml><?xml version="1.0" encoding="utf-8"?>
<ds:datastoreItem xmlns:ds="http://schemas.openxmlformats.org/officeDocument/2006/customXml" ds:itemID="{716C6420-B774-4EF8-A932-E48AB210C9C6}"/>
</file>

<file path=customXml/itemProps3.xml><?xml version="1.0" encoding="utf-8"?>
<ds:datastoreItem xmlns:ds="http://schemas.openxmlformats.org/officeDocument/2006/customXml" ds:itemID="{BDCAFA49-4317-4D41-B93E-3D0C1CA690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822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Energy Storage as a Solution for Increasing Feeder Hosting Capacity: Concepts and Analysis Methods</vt:lpstr>
      <vt:lpstr>Acknowledgements</vt:lpstr>
      <vt:lpstr>Background</vt:lpstr>
      <vt:lpstr>Approach</vt:lpstr>
      <vt:lpstr>Case Study Distribution Feeder</vt:lpstr>
      <vt:lpstr>Baseline Hosting Capacity Analysis - Approach</vt:lpstr>
      <vt:lpstr>Baseline Hosting Capacity Analysis - Results</vt:lpstr>
      <vt:lpstr>Increasing Feeder Hosting capacity with ES</vt:lpstr>
      <vt:lpstr>Accuracy of the Linear Approximation</vt:lpstr>
      <vt:lpstr>Accuracy of the Linear Approximation</vt:lpstr>
      <vt:lpstr>Key Take Away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Singh, Gaurav</cp:lastModifiedBy>
  <cp:revision>45</cp:revision>
  <cp:lastPrinted>1601-01-01T00:00:00Z</cp:lastPrinted>
  <dcterms:created xsi:type="dcterms:W3CDTF">1601-01-01T00:00:00Z</dcterms:created>
  <dcterms:modified xsi:type="dcterms:W3CDTF">2020-09-29T02:33:12Z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0x010100A0A69F264558E14F9D929198AB4F9D9B</vt:lpwstr>
  </property>
</Properties>
</file>